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74" r:id="rId2"/>
    <p:sldId id="275" r:id="rId3"/>
    <p:sldId id="276" r:id="rId4"/>
    <p:sldId id="277" r:id="rId5"/>
    <p:sldId id="278" r:id="rId6"/>
    <p:sldId id="284" r:id="rId7"/>
    <p:sldId id="279" r:id="rId8"/>
    <p:sldId id="281" r:id="rId9"/>
    <p:sldId id="282" r:id="rId10"/>
    <p:sldId id="283" r:id="rId11"/>
    <p:sldId id="285" r:id="rId12"/>
    <p:sldId id="286" r:id="rId13"/>
    <p:sldId id="287" r:id="rId14"/>
    <p:sldId id="295" r:id="rId15"/>
    <p:sldId id="288" r:id="rId16"/>
    <p:sldId id="289" r:id="rId17"/>
    <p:sldId id="296" r:id="rId18"/>
    <p:sldId id="297" r:id="rId19"/>
    <p:sldId id="261" r:id="rId20"/>
    <p:sldId id="292" r:id="rId21"/>
    <p:sldId id="280" r:id="rId22"/>
    <p:sldId id="290" r:id="rId23"/>
    <p:sldId id="291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D80F"/>
    <a:srgbClr val="CC66FF"/>
    <a:srgbClr val="008000"/>
    <a:srgbClr val="663300"/>
    <a:srgbClr val="4C0000"/>
    <a:srgbClr val="540000"/>
    <a:srgbClr val="5C0000"/>
    <a:srgbClr val="800000"/>
    <a:srgbClr val="66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003" autoAdjust="0"/>
  </p:normalViewPr>
  <p:slideViewPr>
    <p:cSldViewPr>
      <p:cViewPr varScale="1">
        <p:scale>
          <a:sx n="78" d="100"/>
          <a:sy n="78" d="100"/>
        </p:scale>
        <p:origin x="-93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05C2D-3378-4ACE-AA74-F1566F7125A1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142CA-70CD-4AC1-BEFB-9DE9DC327A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2E71D36-3575-41A5-A35C-1C5479468D1C}" type="datetimeFigureOut">
              <a:rPr lang="en-US" smtClean="0"/>
              <a:pPr/>
              <a:t>8/11/2012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58D7A88-1447-4525-9328-3CE91C5B8A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roelectro.com/tutorials/ps2_keyboard_interface/theory_ps2.html" TargetMode="External"/><Relationship Id="rId2" Type="http://schemas.openxmlformats.org/officeDocument/2006/relationships/hyperlink" Target="http://www.digilentinc.com/showcase/contests/designcontest.cfm?contestid=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752600"/>
            <a:ext cx="7086600" cy="1752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00B050"/>
                </a:solidFill>
              </a:rPr>
              <a:t>FROGGER!</a:t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1400" dirty="0" smtClean="0">
                <a:solidFill>
                  <a:srgbClr val="00B050"/>
                </a:solidFill>
              </a:rPr>
              <a:t>(on Spartan 3-E Dev. Board)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962400"/>
            <a:ext cx="6480048" cy="10668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ECE 525.442 VHDL Microprocessor Design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Student Project</a:t>
            </a:r>
          </a:p>
          <a:p>
            <a:endParaRPr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47800" y="5257800"/>
            <a:ext cx="6480048" cy="1066800"/>
          </a:xfrm>
          <a:prstGeom prst="rect">
            <a:avLst/>
          </a:prstGeom>
        </p:spPr>
        <p:txBody>
          <a:bodyPr vert="horz" tIns="0" rIns="45720" bIns="0" anchor="b"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August 14</a:t>
            </a:r>
            <a:r>
              <a:rPr kumimoji="0" lang="en-US" sz="29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2012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Emily Kan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Erik Lee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Edward Jones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222965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1219200"/>
            <a:ext cx="2209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files for Game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frogGenerator.vhd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frogLocation.vhd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collisionDetection.vhd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 score.vhd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90999"/>
            <a:ext cx="2590800" cy="187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038600"/>
            <a:ext cx="238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590800" cy="228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4953000"/>
            <a:ext cx="2871787" cy="111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743200" y="6172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frogGenerator.vhd</a:t>
            </a:r>
          </a:p>
          <a:p>
            <a:pPr lvl="1"/>
            <a:r>
              <a:rPr lang="en-US" dirty="0" smtClean="0"/>
              <a:t>Generates a square block dubbed as the “frog” to traverse through generated course</a:t>
            </a:r>
          </a:p>
          <a:p>
            <a:pPr lvl="1"/>
            <a:r>
              <a:rPr lang="en-US" dirty="0" smtClean="0"/>
              <a:t>Implements “dead frog” flashing code if frog moves into hazardous play field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343400"/>
            <a:ext cx="35683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38600" y="5715000"/>
            <a:ext cx="1143000" cy="92333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Frog Color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4572000"/>
            <a:ext cx="11430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Dead Frog Flashing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814829">
            <a:off x="5046842" y="5175182"/>
            <a:ext cx="1937799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467134">
            <a:off x="2376532" y="6160157"/>
            <a:ext cx="1744096" cy="381000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frogLocation.vhd</a:t>
            </a:r>
          </a:p>
          <a:p>
            <a:pPr lvl="1"/>
            <a:r>
              <a:rPr lang="en-US" dirty="0" smtClean="0"/>
              <a:t>As the frog moves up the screen, row position &amp; column position vs. objects is being tracked for collision detection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44196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43200" y="3505200"/>
            <a:ext cx="3657600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Column Position (640 Pixels)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5181600"/>
            <a:ext cx="1371600" cy="92333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Row position</a:t>
            </a:r>
          </a:p>
          <a:p>
            <a:pPr algn="ctr"/>
            <a:r>
              <a:rPr lang="en-US" dirty="0" smtClean="0"/>
              <a:t>(16 blocks) </a:t>
            </a:r>
            <a:endParaRPr lang="en-US" dirty="0"/>
          </a:p>
        </p:txBody>
      </p:sp>
      <p:sp>
        <p:nvSpPr>
          <p:cNvPr id="27" name="Left Brace 26"/>
          <p:cNvSpPr/>
          <p:nvPr/>
        </p:nvSpPr>
        <p:spPr>
          <a:xfrm>
            <a:off x="2138934" y="4428744"/>
            <a:ext cx="375666" cy="22098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16200000">
            <a:off x="4326636" y="2378964"/>
            <a:ext cx="414528" cy="3429000"/>
          </a:xfrm>
          <a:prstGeom prst="rightBrace">
            <a:avLst>
              <a:gd name="adj1" fmla="val 0"/>
              <a:gd name="adj2" fmla="val 505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</a:p>
          <a:p>
            <a:pPr lvl="1"/>
            <a:r>
              <a:rPr lang="en-US" dirty="0" smtClean="0"/>
              <a:t>Mealy State machine</a:t>
            </a:r>
          </a:p>
          <a:p>
            <a:pPr lvl="2"/>
            <a:r>
              <a:rPr lang="en-US" dirty="0" smtClean="0"/>
              <a:t>Places frog “block” in action state</a:t>
            </a:r>
          </a:p>
          <a:p>
            <a:pPr lvl="3"/>
            <a:r>
              <a:rPr lang="en-US" dirty="0" smtClean="0"/>
              <a:t>Five states as frog travels through game map</a:t>
            </a:r>
          </a:p>
          <a:p>
            <a:pPr lvl="4"/>
            <a:r>
              <a:rPr lang="en-US" dirty="0" smtClean="0"/>
              <a:t>On Road </a:t>
            </a:r>
          </a:p>
          <a:p>
            <a:pPr lvl="4"/>
            <a:r>
              <a:rPr lang="en-US" dirty="0" smtClean="0">
                <a:solidFill>
                  <a:srgbClr val="00B050"/>
                </a:solidFill>
              </a:rPr>
              <a:t>On Grass</a:t>
            </a:r>
          </a:p>
          <a:p>
            <a:pPr lvl="4"/>
            <a:r>
              <a:rPr lang="en-US" dirty="0" smtClean="0">
                <a:solidFill>
                  <a:srgbClr val="00B0F0"/>
                </a:solidFill>
              </a:rPr>
              <a:t>On River</a:t>
            </a:r>
          </a:p>
          <a:p>
            <a:pPr lvl="4"/>
            <a:r>
              <a:rPr lang="en-US" dirty="0" smtClean="0">
                <a:solidFill>
                  <a:srgbClr val="FF0000"/>
                </a:solidFill>
              </a:rPr>
              <a:t>Dead</a:t>
            </a:r>
          </a:p>
          <a:p>
            <a:pPr lvl="4"/>
            <a:r>
              <a:rPr lang="en-US" dirty="0" smtClean="0">
                <a:solidFill>
                  <a:srgbClr val="CC66FF"/>
                </a:solidFill>
              </a:rPr>
              <a:t>Win</a:t>
            </a:r>
          </a:p>
          <a:p>
            <a:pPr lvl="4"/>
            <a:endParaRPr lang="en-US" dirty="0" smtClean="0"/>
          </a:p>
          <a:p>
            <a:pPr lvl="4"/>
            <a:endParaRPr lang="en-US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343400"/>
            <a:ext cx="361244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676400" y="5410200"/>
            <a:ext cx="1981200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changes depending on frog location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657600" y="5638800"/>
            <a:ext cx="1066800" cy="2286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228600" y="2743200"/>
            <a:ext cx="1752600" cy="1676400"/>
            <a:chOff x="1295400" y="2286000"/>
            <a:chExt cx="1676400" cy="1600200"/>
          </a:xfrm>
        </p:grpSpPr>
        <p:sp>
          <p:nvSpPr>
            <p:cNvPr id="3" name="Oval 2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Grass</a:t>
              </a:r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33800" y="1600200"/>
            <a:ext cx="1513609" cy="1447800"/>
            <a:chOff x="1295400" y="2286000"/>
            <a:chExt cx="1676400" cy="1600200"/>
          </a:xfrm>
          <a:solidFill>
            <a:schemeClr val="bg1"/>
          </a:solidFill>
        </p:grpSpPr>
        <p:sp>
          <p:nvSpPr>
            <p:cNvPr id="7" name="Oval 6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5400" y="2873361"/>
              <a:ext cx="1676400" cy="4082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 Road</a:t>
              </a:r>
              <a:endParaRPr lang="en-US" dirty="0"/>
            </a:p>
          </p:txBody>
        </p:sp>
      </p:grpSp>
      <p:grpSp>
        <p:nvGrpSpPr>
          <p:cNvPr id="6" name="Group 8"/>
          <p:cNvGrpSpPr/>
          <p:nvPr/>
        </p:nvGrpSpPr>
        <p:grpSpPr>
          <a:xfrm>
            <a:off x="7162800" y="2743200"/>
            <a:ext cx="1752600" cy="1676400"/>
            <a:chOff x="1295400" y="2286000"/>
            <a:chExt cx="1676400" cy="1600200"/>
          </a:xfrm>
        </p:grpSpPr>
        <p:sp>
          <p:nvSpPr>
            <p:cNvPr id="10" name="Oval 9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400" y="2909828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Dead</a:t>
              </a:r>
              <a:endParaRPr lang="en-US" dirty="0"/>
            </a:p>
          </p:txBody>
        </p:sp>
      </p:grpSp>
      <p:grpSp>
        <p:nvGrpSpPr>
          <p:cNvPr id="9" name="Group 14"/>
          <p:cNvGrpSpPr/>
          <p:nvPr/>
        </p:nvGrpSpPr>
        <p:grpSpPr>
          <a:xfrm>
            <a:off x="533400" y="4648200"/>
            <a:ext cx="1752600" cy="1676400"/>
            <a:chOff x="1295400" y="2286000"/>
            <a:chExt cx="1676400" cy="1600200"/>
          </a:xfrm>
        </p:grpSpPr>
        <p:sp>
          <p:nvSpPr>
            <p:cNvPr id="16" name="Oval 15"/>
            <p:cNvSpPr/>
            <p:nvPr/>
          </p:nvSpPr>
          <p:spPr>
            <a:xfrm>
              <a:off x="1295400" y="2286000"/>
              <a:ext cx="1676400" cy="16002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5400" y="2901434"/>
              <a:ext cx="1676400" cy="3525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Win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00200" y="1752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Bgcolor=black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22" name="Shape 21"/>
          <p:cNvCxnSpPr>
            <a:stCxn id="3" idx="0"/>
            <a:endCxn id="8" idx="1"/>
          </p:cNvCxnSpPr>
          <p:nvPr/>
        </p:nvCxnSpPr>
        <p:spPr>
          <a:xfrm rot="5400000" flipH="1" flipV="1">
            <a:off x="2205894" y="1215294"/>
            <a:ext cx="426912" cy="2628900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/>
          <p:nvPr/>
        </p:nvCxnSpPr>
        <p:spPr>
          <a:xfrm rot="10800000" flipV="1">
            <a:off x="1658374" y="2667000"/>
            <a:ext cx="2151626" cy="262406"/>
          </a:xfrm>
          <a:prstGeom prst="bentConnector3">
            <a:avLst>
              <a:gd name="adj1" fmla="val 99581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8800" y="269182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</a:t>
            </a:r>
            <a:r>
              <a:rPr lang="en-US" sz="1200" b="1" dirty="0" err="1" smtClean="0"/>
              <a:t>Bgcolor</a:t>
            </a:r>
            <a:r>
              <a:rPr lang="en-US" sz="1200" b="1" dirty="0" smtClean="0"/>
              <a:t>=green/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31" name="Shape 30"/>
          <p:cNvCxnSpPr>
            <a:stCxn id="8" idx="3"/>
            <a:endCxn id="10" idx="0"/>
          </p:cNvCxnSpPr>
          <p:nvPr/>
        </p:nvCxnSpPr>
        <p:spPr>
          <a:xfrm>
            <a:off x="5247409" y="2316288"/>
            <a:ext cx="2791691" cy="426912"/>
          </a:xfrm>
          <a:prstGeom prst="bentConnector2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2600" y="1752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/= black </a:t>
            </a:r>
          </a:p>
          <a:p>
            <a:pPr algn="ctr"/>
            <a:r>
              <a:rPr lang="en-US" sz="1200" b="1" dirty="0" smtClean="0"/>
              <a:t>Dead =‘0’</a:t>
            </a:r>
            <a:endParaRPr 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4800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Counter&lt; 3secs </a:t>
            </a:r>
          </a:p>
          <a:p>
            <a:pPr algn="ctr"/>
            <a:r>
              <a:rPr lang="en-US" sz="1200" dirty="0" smtClean="0"/>
              <a:t>Dead=‘1’</a:t>
            </a:r>
            <a:endParaRPr lang="en-US" sz="1200" dirty="0"/>
          </a:p>
        </p:txBody>
      </p:sp>
      <p:sp>
        <p:nvSpPr>
          <p:cNvPr id="39" name="Arc 38"/>
          <p:cNvSpPr/>
          <p:nvPr/>
        </p:nvSpPr>
        <p:spPr>
          <a:xfrm rot="3442384">
            <a:off x="8508824" y="4148860"/>
            <a:ext cx="578234" cy="578234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3" name="Straight Arrow Connector 42"/>
          <p:cNvCxnSpPr>
            <a:stCxn id="11" idx="1"/>
            <a:endCxn id="3" idx="6"/>
          </p:cNvCxnSpPr>
          <p:nvPr/>
        </p:nvCxnSpPr>
        <p:spPr>
          <a:xfrm flipH="1">
            <a:off x="1981200" y="3581400"/>
            <a:ext cx="5181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33800" y="35446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 &gt;=3secs</a:t>
            </a:r>
          </a:p>
          <a:p>
            <a:pPr algn="ctr"/>
            <a:r>
              <a:rPr lang="en-US" sz="1200" b="1" dirty="0" smtClean="0"/>
              <a:t>Dead=‘0’</a:t>
            </a:r>
          </a:p>
          <a:p>
            <a:pPr algn="ctr"/>
            <a:r>
              <a:rPr lang="en-US" sz="1200" b="1" dirty="0" smtClean="0"/>
              <a:t>Reset=‘1’</a:t>
            </a:r>
            <a:endParaRPr lang="en-US" sz="1200" b="1" dirty="0"/>
          </a:p>
        </p:txBody>
      </p:sp>
      <p:cxnSp>
        <p:nvCxnSpPr>
          <p:cNvPr id="46" name="Straight Arrow Connector 45"/>
          <p:cNvCxnSpPr>
            <a:stCxn id="3" idx="5"/>
            <a:endCxn id="13" idx="1"/>
          </p:cNvCxnSpPr>
          <p:nvPr/>
        </p:nvCxnSpPr>
        <p:spPr>
          <a:xfrm>
            <a:off x="1724537" y="4174097"/>
            <a:ext cx="2761226" cy="7196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51"/>
          <p:cNvCxnSpPr>
            <a:stCxn id="13" idx="7"/>
          </p:cNvCxnSpPr>
          <p:nvPr/>
        </p:nvCxnSpPr>
        <p:spPr>
          <a:xfrm rot="5400000" flipH="1" flipV="1">
            <a:off x="6092567" y="3671071"/>
            <a:ext cx="855103" cy="1590163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62600" y="421582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= black</a:t>
            </a:r>
          </a:p>
          <a:p>
            <a:pPr algn="ctr"/>
            <a:r>
              <a:rPr lang="en-US" sz="1200" b="1" dirty="0" smtClean="0"/>
              <a:t>Dead = ‘0’</a:t>
            </a:r>
            <a:endParaRPr lang="en-US" sz="1200" b="1" dirty="0"/>
          </a:p>
        </p:txBody>
      </p:sp>
      <p:sp>
        <p:nvSpPr>
          <p:cNvPr id="55" name="Arc 54"/>
          <p:cNvSpPr/>
          <p:nvPr/>
        </p:nvSpPr>
        <p:spPr>
          <a:xfrm rot="2281767">
            <a:off x="5146260" y="2479260"/>
            <a:ext cx="579845" cy="579845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6" name="Arc 55"/>
          <p:cNvSpPr/>
          <p:nvPr/>
        </p:nvSpPr>
        <p:spPr>
          <a:xfrm rot="2901148">
            <a:off x="2014681" y="5981350"/>
            <a:ext cx="551090" cy="551090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>
          <a:xfrm rot="15198072">
            <a:off x="441008" y="2236350"/>
            <a:ext cx="568353" cy="568353"/>
          </a:xfrm>
          <a:prstGeom prst="arc">
            <a:avLst>
              <a:gd name="adj1" fmla="val 10459545"/>
              <a:gd name="adj2" fmla="val 10300577"/>
            </a:avLst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Rectangle 58"/>
          <p:cNvSpPr/>
          <p:nvPr/>
        </p:nvSpPr>
        <p:spPr>
          <a:xfrm>
            <a:off x="2209800" y="4038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All Bgcolor=blue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65" name="Straight Arrow Connector 64"/>
          <p:cNvCxnSpPr>
            <a:stCxn id="14" idx="1"/>
            <a:endCxn id="17" idx="3"/>
          </p:cNvCxnSpPr>
          <p:nvPr/>
        </p:nvCxnSpPr>
        <p:spPr>
          <a:xfrm flipH="1" flipV="1">
            <a:off x="2286000" y="5477606"/>
            <a:ext cx="1943100" cy="87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09800" y="4813300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Any </a:t>
            </a:r>
            <a:r>
              <a:rPr lang="en-US" sz="1200" b="1" dirty="0" err="1" smtClean="0"/>
              <a:t>objcolor</a:t>
            </a:r>
            <a:r>
              <a:rPr lang="en-US" sz="1200" b="1" dirty="0" smtClean="0"/>
              <a:t> = green  Row = 0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286000" y="6172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Counter&lt; 3secs </a:t>
            </a:r>
          </a:p>
          <a:p>
            <a:pPr algn="ctr"/>
            <a:r>
              <a:rPr lang="en-US" sz="1200" b="1" dirty="0" smtClean="0"/>
              <a:t>win=‘1’</a:t>
            </a:r>
            <a:endParaRPr lang="en-US" sz="1200" b="1" dirty="0"/>
          </a:p>
        </p:txBody>
      </p:sp>
      <p:grpSp>
        <p:nvGrpSpPr>
          <p:cNvPr id="12" name="Group 77"/>
          <p:cNvGrpSpPr/>
          <p:nvPr/>
        </p:nvGrpSpPr>
        <p:grpSpPr>
          <a:xfrm>
            <a:off x="4229100" y="4648200"/>
            <a:ext cx="4229100" cy="1757065"/>
            <a:chOff x="3695700" y="4648200"/>
            <a:chExt cx="4229100" cy="1757065"/>
          </a:xfrm>
        </p:grpSpPr>
        <p:grpSp>
          <p:nvGrpSpPr>
            <p:cNvPr id="15" name="Group 11"/>
            <p:cNvGrpSpPr/>
            <p:nvPr/>
          </p:nvGrpSpPr>
          <p:grpSpPr>
            <a:xfrm>
              <a:off x="3695700" y="4648200"/>
              <a:ext cx="1752600" cy="1676400"/>
              <a:chOff x="1295400" y="2286000"/>
              <a:chExt cx="1676400" cy="1600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295400" y="2286000"/>
                <a:ext cx="1676400" cy="16002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95400" y="2909828"/>
                <a:ext cx="1676400" cy="352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On River</a:t>
                </a:r>
                <a:endParaRPr lang="en-US" dirty="0"/>
              </a:p>
            </p:txBody>
          </p:sp>
        </p:grpSp>
        <p:sp>
          <p:nvSpPr>
            <p:cNvPr id="54" name="Arc 53"/>
            <p:cNvSpPr/>
            <p:nvPr/>
          </p:nvSpPr>
          <p:spPr>
            <a:xfrm rot="2023758">
              <a:off x="5243118" y="5826868"/>
              <a:ext cx="578209" cy="578209"/>
            </a:xfrm>
            <a:prstGeom prst="arc">
              <a:avLst>
                <a:gd name="adj1" fmla="val 10459545"/>
                <a:gd name="adj2" fmla="val 10300577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638800" y="594360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Any </a:t>
              </a:r>
              <a:r>
                <a:rPr lang="en-US" sz="1200" b="1" dirty="0" err="1" smtClean="0"/>
                <a:t>objcolor</a:t>
              </a:r>
              <a:r>
                <a:rPr lang="en-US" sz="1200" b="1" dirty="0" smtClean="0"/>
                <a:t> = brown/</a:t>
              </a:r>
            </a:p>
            <a:p>
              <a:pPr algn="ctr"/>
              <a:r>
                <a:rPr lang="en-US" sz="1200" b="1" dirty="0" err="1" smtClean="0"/>
                <a:t>OnLog</a:t>
              </a:r>
              <a:r>
                <a:rPr lang="en-US" sz="1200" b="1" dirty="0" smtClean="0"/>
                <a:t> =‘</a:t>
              </a:r>
              <a:r>
                <a:rPr lang="en-US" sz="1200" b="1" dirty="0"/>
                <a:t>1</a:t>
              </a:r>
              <a:r>
                <a:rPr lang="en-US" sz="1200" b="1" dirty="0" smtClean="0"/>
                <a:t>’</a:t>
              </a:r>
              <a:endParaRPr lang="en-US" sz="1200" b="1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486400" y="2514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Any Bgcolor = black 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-228600" y="160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All</a:t>
            </a:r>
          </a:p>
          <a:p>
            <a:pPr algn="ctr"/>
            <a:r>
              <a:rPr lang="en-US" sz="1200" b="1" dirty="0" smtClean="0"/>
              <a:t>Bgcolor=green</a:t>
            </a:r>
          </a:p>
          <a:p>
            <a:pPr algn="ctr"/>
            <a:r>
              <a:rPr lang="en-US" sz="1200" b="1" dirty="0" smtClean="0"/>
              <a:t>Dead=‘0’</a:t>
            </a:r>
            <a:endParaRPr lang="en-US" sz="1200" b="1" dirty="0"/>
          </a:p>
        </p:txBody>
      </p:sp>
      <p:cxnSp>
        <p:nvCxnSpPr>
          <p:cNvPr id="74" name="Elbow Connector 73"/>
          <p:cNvCxnSpPr>
            <a:stCxn id="17" idx="1"/>
            <a:endCxn id="3" idx="3"/>
          </p:cNvCxnSpPr>
          <p:nvPr/>
        </p:nvCxnSpPr>
        <p:spPr>
          <a:xfrm rot="10800000">
            <a:off x="485264" y="4174098"/>
            <a:ext cx="48137" cy="1303509"/>
          </a:xfrm>
          <a:prstGeom prst="bentConnector2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16200000">
            <a:off x="-736312" y="453166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Counter&gt;=3secs/</a:t>
            </a:r>
          </a:p>
          <a:p>
            <a:pPr algn="ctr"/>
            <a:r>
              <a:rPr lang="en-US" sz="1200" b="1" dirty="0" smtClean="0"/>
              <a:t>Reset=‘1’</a:t>
            </a:r>
            <a:endParaRPr lang="en-US" sz="1200" b="1" dirty="0"/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48200" y="77724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collisionDetection.vhd</a:t>
            </a:r>
            <a:r>
              <a:rPr lang="en-US" i="1" dirty="0" smtClean="0"/>
              <a:t> cont’d…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Score.vhd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Upon successfully reaching the end of the course, the user is awarded 10, 20, or 30 points depending on level of difficulty</a:t>
            </a:r>
          </a:p>
          <a:p>
            <a:pPr lvl="2"/>
            <a:r>
              <a:rPr lang="en-US" dirty="0" smtClean="0"/>
              <a:t>Difficulty set by user (3 settings)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of running total is displayed on seven segment display on Spartan 3E dev board</a:t>
            </a:r>
          </a:p>
          <a:p>
            <a:pPr lvl="2"/>
            <a:r>
              <a:rPr lang="en-US" dirty="0" smtClean="0"/>
              <a:t>Utilizes seg7driver.vhd, counterwithPulse.vhd, and led_decoder.vhd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Miscellaneous Components</a:t>
            </a:r>
          </a:p>
          <a:p>
            <a:pPr lvl="1"/>
            <a:r>
              <a:rPr lang="en-US" dirty="0" smtClean="0"/>
              <a:t>Keyboard Component Instantiation</a:t>
            </a:r>
          </a:p>
          <a:p>
            <a:pPr lvl="2"/>
            <a:r>
              <a:rPr lang="en-US" dirty="0" smtClean="0"/>
              <a:t>Core Implemented in design</a:t>
            </a:r>
          </a:p>
          <a:p>
            <a:pPr lvl="2"/>
            <a:r>
              <a:rPr lang="en-US" dirty="0" smtClean="0"/>
              <a:t>Mapped to frog direction</a:t>
            </a:r>
          </a:p>
          <a:p>
            <a:pPr lvl="3"/>
            <a:r>
              <a:rPr lang="en-US" dirty="0" smtClean="0"/>
              <a:t>Output clock to keyboard</a:t>
            </a:r>
          </a:p>
          <a:p>
            <a:pPr lvl="3"/>
            <a:r>
              <a:rPr lang="en-US" dirty="0" smtClean="0"/>
              <a:t>Input Key Press data from keyboard</a:t>
            </a:r>
          </a:p>
          <a:p>
            <a:pPr lvl="3"/>
            <a:r>
              <a:rPr lang="en-US" dirty="0" smtClean="0"/>
              <a:t>Map data to frog direction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De-bounce Circuit</a:t>
            </a:r>
          </a:p>
          <a:p>
            <a:pPr lvl="2"/>
            <a:r>
              <a:rPr lang="en-US" dirty="0" smtClean="0"/>
              <a:t>Mapped to buttons on FPGA </a:t>
            </a:r>
          </a:p>
          <a:p>
            <a:pPr lvl="2">
              <a:buNone/>
            </a:pPr>
            <a:r>
              <a:rPr lang="en-US" dirty="0" smtClean="0"/>
              <a:t>	for user input and switches for levels</a:t>
            </a:r>
            <a:endParaRPr lang="en-US" dirty="0"/>
          </a:p>
        </p:txBody>
      </p:sp>
      <p:graphicFrame>
        <p:nvGraphicFramePr>
          <p:cNvPr id="4" name="Content Placeholder 14"/>
          <p:cNvGraphicFramePr>
            <a:graphicFrameLocks/>
          </p:cNvGraphicFramePr>
          <p:nvPr/>
        </p:nvGraphicFramePr>
        <p:xfrm>
          <a:off x="6705600" y="5715000"/>
          <a:ext cx="236220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/>
                <a:gridCol w="590550"/>
                <a:gridCol w="590550"/>
                <a:gridCol w="590550"/>
              </a:tblGrid>
              <a:tr h="2667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Up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Down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Left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Right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</a:tr>
              <a:tr h="26670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Game Module</a:t>
                      </a:r>
                      <a:endParaRPr lang="en-US" sz="1100" dirty="0"/>
                    </a:p>
                  </a:txBody>
                  <a:tcPr marL="76775" marR="76775" marT="38388" marB="38388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638800" y="4419600"/>
            <a:ext cx="3200400" cy="1295400"/>
            <a:chOff x="5010150" y="3733800"/>
            <a:chExt cx="3200400" cy="1295400"/>
          </a:xfrm>
        </p:grpSpPr>
        <p:grpSp>
          <p:nvGrpSpPr>
            <p:cNvPr id="6" name="Group 13"/>
            <p:cNvGrpSpPr/>
            <p:nvPr/>
          </p:nvGrpSpPr>
          <p:grpSpPr>
            <a:xfrm>
              <a:off x="5010150" y="3733800"/>
              <a:ext cx="2895600" cy="646331"/>
              <a:chOff x="5143500" y="3733800"/>
              <a:chExt cx="2895600" cy="64633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143500" y="3733800"/>
                <a:ext cx="1181100" cy="646331"/>
              </a:xfrm>
              <a:prstGeom prst="rect">
                <a:avLst/>
              </a:prstGeom>
              <a:solidFill>
                <a:srgbClr val="66CC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Keyboard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Data</a:t>
                </a:r>
              </a:p>
              <a:p>
                <a:pPr algn="r"/>
                <a:r>
                  <a:rPr lang="en-US" sz="1200" dirty="0" smtClean="0">
                    <a:solidFill>
                      <a:schemeClr val="bg1"/>
                    </a:solidFill>
                  </a:rPr>
                  <a:t>Clock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934200" y="3733800"/>
                <a:ext cx="1104900" cy="646331"/>
              </a:xfrm>
              <a:prstGeom prst="rect">
                <a:avLst/>
              </a:prstGeom>
              <a:solidFill>
                <a:srgbClr val="CC66FF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PS/2 Module</a:t>
                </a:r>
              </a:p>
              <a:p>
                <a:r>
                  <a:rPr lang="en-US" sz="1200" dirty="0" smtClean="0"/>
                  <a:t>Data</a:t>
                </a:r>
              </a:p>
              <a:p>
                <a:r>
                  <a:rPr lang="en-US" sz="1200" dirty="0" smtClean="0"/>
                  <a:t>Clock</a:t>
                </a:r>
                <a:endParaRPr lang="en-US" sz="1200" dirty="0"/>
              </a:p>
            </p:txBody>
          </p:sp>
          <p:cxnSp>
            <p:nvCxnSpPr>
              <p:cNvPr id="13" name="Straight Arrow Connector 12"/>
              <p:cNvCxnSpPr>
                <a:stCxn id="11" idx="3"/>
                <a:endCxn id="12" idx="1"/>
              </p:cNvCxnSpPr>
              <p:nvPr/>
            </p:nvCxnSpPr>
            <p:spPr>
              <a:xfrm>
                <a:off x="6324600" y="4056966"/>
                <a:ext cx="609600" cy="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6324600" y="4221480"/>
                <a:ext cx="6096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/>
            <p:cNvCxnSpPr/>
            <p:nvPr/>
          </p:nvCxnSpPr>
          <p:spPr>
            <a:xfrm>
              <a:off x="7600950" y="4419600"/>
              <a:ext cx="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829550" y="4419600"/>
              <a:ext cx="3810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7067550" y="4419600"/>
              <a:ext cx="76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457950" y="4419600"/>
              <a:ext cx="457200" cy="609600"/>
            </a:xfrm>
            <a:prstGeom prst="straightConnector1">
              <a:avLst/>
            </a:prstGeom>
            <a:ln w="38100">
              <a:solidFill>
                <a:srgbClr val="CC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input to game</a:t>
            </a:r>
          </a:p>
          <a:p>
            <a:pPr lvl="1"/>
            <a:r>
              <a:rPr lang="en-US" dirty="0" smtClean="0"/>
              <a:t>Choice of keyboard entry or development board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24200"/>
            <a:ext cx="4191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124200"/>
            <a:ext cx="3124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&amp; Verification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Synthesized Top Module</a:t>
            </a:r>
          </a:p>
          <a:p>
            <a:pPr lvl="1"/>
            <a:r>
              <a:rPr lang="en-US" dirty="0" smtClean="0"/>
              <a:t>15 inputs, 21 outputs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verification, death sequence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572000"/>
            <a:ext cx="223596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Elbow Connector 5"/>
          <p:cNvCxnSpPr>
            <a:endCxn id="4" idx="0"/>
          </p:cNvCxnSpPr>
          <p:nvPr/>
        </p:nvCxnSpPr>
        <p:spPr>
          <a:xfrm rot="16200000" flipH="1">
            <a:off x="5207192" y="2031808"/>
            <a:ext cx="2667000" cy="2413384"/>
          </a:xfrm>
          <a:prstGeom prst="bentConnector3">
            <a:avLst>
              <a:gd name="adj1" fmla="val 629"/>
            </a:avLst>
          </a:prstGeom>
          <a:ln w="76200">
            <a:solidFill>
              <a:srgbClr val="0AD80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724400"/>
            <a:ext cx="2926080" cy="187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4720" y="4724400"/>
            <a:ext cx="2926080" cy="190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own Arrow 18"/>
          <p:cNvSpPr/>
          <p:nvPr/>
        </p:nvSpPr>
        <p:spPr>
          <a:xfrm>
            <a:off x="4800600" y="3733800"/>
            <a:ext cx="457200" cy="92302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1752600" y="3733800"/>
            <a:ext cx="457200" cy="923026"/>
          </a:xfrm>
          <a:prstGeom prst="down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>
              <a:buNone/>
            </a:pPr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VGA drivers</a:t>
            </a:r>
          </a:p>
          <a:p>
            <a:pPr lvl="2"/>
            <a:r>
              <a:rPr lang="en-US" sz="4300" dirty="0" smtClean="0"/>
              <a:t>2 Counters ( pixel count)</a:t>
            </a:r>
          </a:p>
          <a:p>
            <a:pPr lvl="2"/>
            <a:r>
              <a:rPr lang="en-US" sz="4300" dirty="0" smtClean="0"/>
              <a:t>35 DFFs</a:t>
            </a:r>
          </a:p>
          <a:p>
            <a:pPr lvl="2"/>
            <a:r>
              <a:rPr lang="en-US" sz="4300" dirty="0" smtClean="0"/>
              <a:t>2 </a:t>
            </a:r>
            <a:r>
              <a:rPr lang="en-US" sz="4300" dirty="0" smtClean="0"/>
              <a:t>Adders / Subtractors</a:t>
            </a:r>
            <a:endParaRPr lang="en-US" sz="4300" dirty="0" smtClean="0"/>
          </a:p>
          <a:p>
            <a:pPr lvl="2"/>
            <a:r>
              <a:rPr lang="en-US" sz="4300" dirty="0" smtClean="0"/>
              <a:t>8 Comparators</a:t>
            </a:r>
          </a:p>
          <a:p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PS/2 Keyboard driver</a:t>
            </a:r>
          </a:p>
          <a:p>
            <a:pPr lvl="2"/>
            <a:r>
              <a:rPr lang="en-US" sz="4300" dirty="0" smtClean="0"/>
              <a:t>1 Counter</a:t>
            </a:r>
          </a:p>
          <a:p>
            <a:pPr lvl="2"/>
            <a:r>
              <a:rPr lang="en-US" sz="4300" dirty="0" smtClean="0"/>
              <a:t>20 DFFs</a:t>
            </a:r>
          </a:p>
          <a:p>
            <a:pPr lvl="2"/>
            <a:r>
              <a:rPr lang="en-US" sz="4300" dirty="0" smtClean="0"/>
              <a:t>1 </a:t>
            </a:r>
            <a:r>
              <a:rPr lang="en-US" sz="4300" dirty="0" smtClean="0"/>
              <a:t>XOR</a:t>
            </a:r>
            <a:endParaRPr lang="en-US" sz="4300" dirty="0" smtClean="0"/>
          </a:p>
          <a:p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Generator</a:t>
            </a:r>
          </a:p>
          <a:p>
            <a:pPr lvl="2"/>
            <a:r>
              <a:rPr lang="en-US" sz="4300" dirty="0" smtClean="0"/>
              <a:t>8 DFFs</a:t>
            </a:r>
          </a:p>
          <a:p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Generator</a:t>
            </a:r>
          </a:p>
          <a:p>
            <a:pPr lvl="2"/>
            <a:r>
              <a:rPr lang="en-US" sz="4300" dirty="0" smtClean="0"/>
              <a:t>2 Accumulators</a:t>
            </a:r>
          </a:p>
          <a:p>
            <a:pPr lvl="2"/>
            <a:r>
              <a:rPr lang="en-US" sz="4300" dirty="0" smtClean="0"/>
              <a:t>8 DFFs</a:t>
            </a:r>
          </a:p>
          <a:p>
            <a:pPr lvl="2"/>
            <a:r>
              <a:rPr lang="en-US" sz="4300" dirty="0" smtClean="0"/>
              <a:t>1 </a:t>
            </a:r>
            <a:r>
              <a:rPr lang="en-US" sz="4300" dirty="0" smtClean="0"/>
              <a:t>Adder / </a:t>
            </a:r>
            <a:r>
              <a:rPr lang="en-US" sz="4300" dirty="0" err="1" smtClean="0"/>
              <a:t>Subtractor</a:t>
            </a:r>
            <a:endParaRPr lang="en-US" sz="4300" dirty="0" smtClean="0"/>
          </a:p>
          <a:p>
            <a:pPr lvl="2"/>
            <a:r>
              <a:rPr lang="en-US" sz="4300" dirty="0" smtClean="0"/>
              <a:t>5 Comparators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67200" y="1609661"/>
            <a:ext cx="3657600" cy="4525963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 Generator</a:t>
            </a:r>
          </a:p>
          <a:p>
            <a:pPr lvl="2"/>
            <a:r>
              <a:rPr lang="en-US" sz="4300" dirty="0" smtClean="0"/>
              <a:t>1 Counter</a:t>
            </a:r>
          </a:p>
          <a:p>
            <a:pPr lvl="2"/>
            <a:r>
              <a:rPr lang="en-US" sz="4300" dirty="0" smtClean="0"/>
              <a:t>8 DFFs</a:t>
            </a:r>
          </a:p>
          <a:p>
            <a:pPr lvl="2"/>
            <a:r>
              <a:rPr lang="en-US" sz="4300" dirty="0" smtClean="0"/>
              <a:t>5 Comparators</a:t>
            </a:r>
          </a:p>
          <a:p>
            <a:pPr>
              <a:buNone/>
            </a:pPr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 Location</a:t>
            </a:r>
          </a:p>
          <a:p>
            <a:pPr lvl="2"/>
            <a:r>
              <a:rPr lang="en-US" sz="4300" dirty="0" smtClean="0"/>
              <a:t>1 ROM (frog Row location)</a:t>
            </a:r>
          </a:p>
          <a:p>
            <a:pPr lvl="2"/>
            <a:r>
              <a:rPr lang="en-US" sz="4300" dirty="0" smtClean="0"/>
              <a:t>42 DFFs</a:t>
            </a:r>
          </a:p>
          <a:p>
            <a:pPr lvl="2"/>
            <a:r>
              <a:rPr lang="en-US" sz="4300" dirty="0" smtClean="0"/>
              <a:t>3 </a:t>
            </a:r>
            <a:r>
              <a:rPr lang="en-US" sz="4300" dirty="0" smtClean="0"/>
              <a:t>Adders / Subtractors</a:t>
            </a:r>
            <a:endParaRPr lang="en-US" sz="4300" dirty="0" smtClean="0"/>
          </a:p>
          <a:p>
            <a:pPr lvl="2"/>
            <a:r>
              <a:rPr lang="en-US" sz="4300" dirty="0" smtClean="0"/>
              <a:t>5 Comparators</a:t>
            </a:r>
          </a:p>
          <a:p>
            <a:pPr>
              <a:buNone/>
            </a:pPr>
            <a:endParaRPr lang="en-US" sz="4300" dirty="0" smtClean="0"/>
          </a:p>
          <a:p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Finite State Machine</a:t>
            </a:r>
          </a:p>
          <a:p>
            <a:pPr lvl="2"/>
            <a:r>
              <a:rPr lang="en-US" sz="4300" dirty="0" smtClean="0"/>
              <a:t>5 states, 61 transitions, 22 inputs, 3 outputs</a:t>
            </a:r>
          </a:p>
          <a:p>
            <a:pPr lvl="2"/>
            <a:r>
              <a:rPr lang="en-US" sz="4300" dirty="0" smtClean="0"/>
              <a:t>1 Counter</a:t>
            </a:r>
          </a:p>
          <a:p>
            <a:pPr lvl="2"/>
            <a:r>
              <a:rPr lang="en-US" sz="4300" dirty="0" smtClean="0"/>
              <a:t>64 DFFs</a:t>
            </a:r>
          </a:p>
          <a:p>
            <a:pPr lvl="2"/>
            <a:r>
              <a:rPr lang="en-US" sz="4300" dirty="0" smtClean="0"/>
              <a:t>8 Comparators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0" y="1524000"/>
            <a:ext cx="228600" cy="472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48600" y="1524000"/>
            <a:ext cx="228600" cy="472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Implementation/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Troubleshooting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Outlook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447800"/>
            <a:ext cx="3276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72200" y="60960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*Note: Not our version implemented in this project!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Resource Utilization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95600" y="2590800"/>
          <a:ext cx="3530600" cy="3177543"/>
        </p:xfrm>
        <a:graphic>
          <a:graphicData uri="http://schemas.openxmlformats.org/drawingml/2006/table">
            <a:tbl>
              <a:tblPr/>
              <a:tblGrid>
                <a:gridCol w="2759410"/>
                <a:gridCol w="771190"/>
              </a:tblGrid>
              <a:tr h="26479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    HDL Resource Synthesis Report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C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2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ROMs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Adders/Subtractors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Counters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Accumulators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Registers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97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Comparators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Multiplexors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FSMs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XORs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Flip Flops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1024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0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Inputs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Outputs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12036" marR="12036" marT="12036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&amp; Analysis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FPGA Device Utilization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743200"/>
            <a:ext cx="6521471" cy="311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Frogger game provided in-depth experience into all phases of design and development using Xilinx FPGA tools:</a:t>
            </a:r>
          </a:p>
          <a:p>
            <a:pPr lvl="2"/>
            <a:r>
              <a:rPr lang="en-US" dirty="0" smtClean="0"/>
              <a:t>Multiple Component Instantiation</a:t>
            </a:r>
          </a:p>
          <a:p>
            <a:pPr lvl="2"/>
            <a:r>
              <a:rPr lang="en-US" dirty="0" smtClean="0"/>
              <a:t>Multi-file Design Integration</a:t>
            </a:r>
          </a:p>
          <a:p>
            <a:pPr lvl="2"/>
            <a:r>
              <a:rPr lang="en-US" dirty="0" smtClean="0"/>
              <a:t>I/O Port configuration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Spartan 3E development board package provides robust environment for video game creation: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drawing and level selection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 direction and event driven outcomes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computation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Outlook / Development</a:t>
            </a:r>
          </a:p>
          <a:p>
            <a:pPr lvl="1"/>
            <a:r>
              <a:rPr lang="en-US" dirty="0" smtClean="0"/>
              <a:t>Development of frog and background objects using image files pre-loaded into SRAM</a:t>
            </a:r>
          </a:p>
          <a:p>
            <a:pPr lvl="1"/>
            <a:r>
              <a:rPr lang="en-US" dirty="0" smtClean="0"/>
              <a:t>Modified level designs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NEXYS2 Reference Manual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FPGA Resource Guide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2"/>
              </a:rPr>
              <a:t>http://www.digilentinc.com/showcase/contests/designcontest.cfm?contestid=8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</a:rPr>
              <a:t>Keyboard Implementation &amp; Application 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itchFamily="18" charset="0"/>
                <a:hlinkClick r:id="rId3"/>
              </a:rPr>
              <a:t>http://www.pyroelectro.com/tutorials/ps2_keyboard_interface/theory_ps2.html</a:t>
            </a: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  <a:p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4102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Low-cost / scalable design influence increases with advances in modern technology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reusability becoming more prominent in marketplace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Design w/FPGAs begins to grow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IP VHDL files easily adaptable and reusable with existing FPGAs</a:t>
            </a:r>
          </a:p>
          <a:p>
            <a:pPr lvl="1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VHDL core instantiations leads to improved design flow</a:t>
            </a:r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724400"/>
            <a:ext cx="300634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524000"/>
            <a:ext cx="3124200" cy="253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game development becomes easier!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 of video games application is moved from circuit board ICs to FPGA 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Alleviates some design challenges, leaving designers to create the implementation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use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Control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output</a:t>
            </a:r>
          </a:p>
          <a:p>
            <a:pPr lvl="3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 selection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05400" y="5334000"/>
            <a:ext cx="1524000" cy="13906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http://www.dhwelectronics.com/lg_images/Microsoft_Basic_Internet_Keyboard_PS2_.jpg"/>
          <p:cNvPicPr>
            <a:picLocks noChangeAspect="1" noChangeArrowheads="1"/>
          </p:cNvPicPr>
          <p:nvPr/>
        </p:nvPicPr>
        <p:blipFill>
          <a:blip r:embed="rId3" cstate="print"/>
          <a:srcRect t="32000" b="20000"/>
          <a:stretch>
            <a:fillRect/>
          </a:stretch>
        </p:blipFill>
        <p:spPr bwMode="auto">
          <a:xfrm>
            <a:off x="5105400" y="4419600"/>
            <a:ext cx="1524000" cy="7481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http://blog.ub.ac.id/faris/files/2010/10/hPS2KeyboardPlug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419600"/>
            <a:ext cx="1063256" cy="7620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/>
          <a:srcRect l="6896" t="18065"/>
          <a:stretch>
            <a:fillRect/>
          </a:stretch>
        </p:blipFill>
        <p:spPr bwMode="auto">
          <a:xfrm>
            <a:off x="6858000" y="5333999"/>
            <a:ext cx="1066800" cy="13868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228600"/>
            <a:ext cx="1628913" cy="1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of game 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Initialize VGA Controller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2743200"/>
            <a:ext cx="16764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initial Background  Display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8800" y="2743200"/>
            <a:ext cx="1219200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Moving Objects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105400"/>
            <a:ext cx="12954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Frog at Reset Position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29000" y="5240975"/>
            <a:ext cx="1219200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Detect Frog Motion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5105400"/>
            <a:ext cx="1447800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Frog position against  objects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5381500"/>
            <a:ext cx="121920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Score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47800" y="2209800"/>
            <a:ext cx="220980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Start-Up Sequence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47800" y="4495800"/>
            <a:ext cx="2133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Game Sequence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19200" y="2590800"/>
            <a:ext cx="5943600" cy="1295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19200" y="4876800"/>
            <a:ext cx="7086600" cy="182880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>
            <a:off x="28956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5105400" y="3204865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6" idx="3"/>
            <a:endCxn id="39" idx="3"/>
          </p:cNvCxnSpPr>
          <p:nvPr/>
        </p:nvCxnSpPr>
        <p:spPr>
          <a:xfrm>
            <a:off x="6858000" y="3204865"/>
            <a:ext cx="838200" cy="1024235"/>
          </a:xfrm>
          <a:prstGeom prst="bentConnector3">
            <a:avLst>
              <a:gd name="adj1" fmla="val 127273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39" idx="1"/>
            <a:endCxn id="7" idx="1"/>
          </p:cNvCxnSpPr>
          <p:nvPr/>
        </p:nvCxnSpPr>
        <p:spPr>
          <a:xfrm rot="10800000" flipH="1" flipV="1">
            <a:off x="838200" y="4229099"/>
            <a:ext cx="914400" cy="1476465"/>
          </a:xfrm>
          <a:prstGeom prst="bentConnector3">
            <a:avLst>
              <a:gd name="adj1" fmla="val -25000"/>
            </a:avLst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3"/>
            <a:endCxn id="8" idx="1"/>
          </p:cNvCxnSpPr>
          <p:nvPr/>
        </p:nvCxnSpPr>
        <p:spPr>
          <a:xfrm flipV="1">
            <a:off x="30480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3"/>
            <a:endCxn id="9" idx="1"/>
          </p:cNvCxnSpPr>
          <p:nvPr/>
        </p:nvCxnSpPr>
        <p:spPr>
          <a:xfrm>
            <a:off x="4648200" y="5702640"/>
            <a:ext cx="381000" cy="29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 flipV="1">
            <a:off x="6477000" y="5704666"/>
            <a:ext cx="304800" cy="899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38200" y="4191000"/>
            <a:ext cx="6858000" cy="76200"/>
          </a:xfrm>
          <a:prstGeom prst="rec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C00000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/>
          <p:cNvCxnSpPr>
            <a:stCxn id="10" idx="2"/>
            <a:endCxn id="7" idx="2"/>
          </p:cNvCxnSpPr>
          <p:nvPr/>
        </p:nvCxnSpPr>
        <p:spPr>
          <a:xfrm rot="5400000">
            <a:off x="4756901" y="3671230"/>
            <a:ext cx="277898" cy="4991100"/>
          </a:xfrm>
          <a:prstGeom prst="bentConnector3">
            <a:avLst>
              <a:gd name="adj1" fmla="val 182260"/>
            </a:avLst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files for initial Start-Up Sequence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vgaSyncGenerator.vhd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backGroundGenerator.vhd</a:t>
            </a:r>
          </a:p>
          <a:p>
            <a:pPr lvl="1"/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 Objects.vhd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949700"/>
            <a:ext cx="2590800" cy="185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2600" y="3949700"/>
            <a:ext cx="27432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949700"/>
            <a:ext cx="3124200" cy="198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743200" y="6096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Entity definitions for VHDL files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vgaSyncGenerator.vhd</a:t>
            </a:r>
          </a:p>
          <a:p>
            <a:pPr lvl="1"/>
            <a:r>
              <a:rPr lang="en-US" dirty="0" smtClean="0"/>
              <a:t>Creates Horizontal &amp; Vertical display using count pixel position with H / </a:t>
            </a:r>
            <a:r>
              <a:rPr lang="en-US" dirty="0" err="1" smtClean="0"/>
              <a:t>Vsync</a:t>
            </a:r>
            <a:r>
              <a:rPr lang="en-US" dirty="0" smtClean="0"/>
              <a:t> driven by a 25 MHz clock generated from FPGA</a:t>
            </a:r>
          </a:p>
          <a:p>
            <a:pPr lvl="1"/>
            <a:r>
              <a:rPr lang="en-US" dirty="0" smtClean="0"/>
              <a:t>Color output created by 8-bit colors generated on VGA port</a:t>
            </a:r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68440" y="40005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640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566166" y="53017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480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73152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181600" y="4114800"/>
            <a:ext cx="13716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610100" y="61341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4610100" y="4686300"/>
            <a:ext cx="685800" cy="1524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/>
          <p:cNvSpPr/>
          <p:nvPr/>
        </p:nvSpPr>
        <p:spPr>
          <a:xfrm rot="5400000">
            <a:off x="3086100" y="5448300"/>
            <a:ext cx="1676400" cy="685800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38200" y="4648200"/>
            <a:ext cx="1828800" cy="369332"/>
          </a:xfrm>
          <a:prstGeom prst="rect">
            <a:avLst/>
          </a:prstGeom>
          <a:solidFill>
            <a:srgbClr val="C0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Module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5029200"/>
            <a:ext cx="1828800" cy="1477328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V-sync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Green (3-bit)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Blue (2-bit)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4572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VGA Port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2743200" y="51816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743200" y="5410200"/>
            <a:ext cx="7620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743200" y="5715000"/>
            <a:ext cx="762000" cy="152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2743200" y="5943600"/>
            <a:ext cx="762000" cy="152400"/>
          </a:xfrm>
          <a:prstGeom prst="rightArrow">
            <a:avLst/>
          </a:prstGeom>
          <a:solidFill>
            <a:srgbClr val="00B05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743200" y="6248400"/>
            <a:ext cx="7620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338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338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7338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338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338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86200" y="541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886200" y="5638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86200" y="5867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886200" y="6096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886200" y="632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038600" y="52578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38600" y="54864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38600" y="5715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038600" y="5943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038600" y="6172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57800" y="4419600"/>
            <a:ext cx="3352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172200" y="5105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 Resolution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backGroundGenerator.vhd</a:t>
            </a:r>
          </a:p>
          <a:p>
            <a:pPr lvl="1"/>
            <a:r>
              <a:rPr lang="en-US" dirty="0" smtClean="0"/>
              <a:t>Creates the initial background image as a “map” for the game</a:t>
            </a:r>
          </a:p>
          <a:p>
            <a:pPr lvl="2"/>
            <a:r>
              <a:rPr lang="en-US" dirty="0" smtClean="0"/>
              <a:t>Colors created from horizontal and vertical counting vector position from file vgaSyncControler.vhd</a:t>
            </a:r>
            <a:endParaRPr lang="en-US" dirty="0"/>
          </a:p>
        </p:txBody>
      </p:sp>
      <p:pic>
        <p:nvPicPr>
          <p:cNvPr id="4" name="Picture 3" descr="DSCN57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4343400"/>
            <a:ext cx="3505200" cy="224894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90600" y="4343400"/>
            <a:ext cx="144780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Upper Half depicts “water” zone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5334000"/>
            <a:ext cx="1447800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Half depicts “street” zone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438400" y="4660900"/>
            <a:ext cx="533400" cy="228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477000" y="5943600"/>
            <a:ext cx="5334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715001"/>
            <a:ext cx="15240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Grass area always “safe”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438400" y="6324600"/>
            <a:ext cx="533400" cy="2286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cont’d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Objects.vhd</a:t>
            </a:r>
          </a:p>
          <a:p>
            <a:pPr lvl="1"/>
            <a:r>
              <a:rPr lang="en-US" dirty="0" smtClean="0"/>
              <a:t>Implements moving objects for frog to traverse through</a:t>
            </a:r>
          </a:p>
          <a:p>
            <a:pPr lvl="2"/>
            <a:r>
              <a:rPr lang="en-US" dirty="0" smtClean="0"/>
              <a:t>Upper portion of screen, water collision results in death</a:t>
            </a:r>
          </a:p>
          <a:p>
            <a:pPr lvl="2"/>
            <a:r>
              <a:rPr lang="en-US" dirty="0" smtClean="0"/>
              <a:t>Lower portion of screen, object collision results in death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419600"/>
            <a:ext cx="3502152" cy="224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71600" y="5105401"/>
            <a:ext cx="2133600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 objects on blue portion, car object on black portion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429000" y="5486400"/>
            <a:ext cx="18288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1698</TotalTime>
  <Words>955</Words>
  <Application>Microsoft Office PowerPoint</Application>
  <PresentationFormat>On-screen Show (4:3)</PresentationFormat>
  <Paragraphs>266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Technic</vt:lpstr>
      <vt:lpstr>FROGGER! (on Spartan 3-E Dev. Board)</vt:lpstr>
      <vt:lpstr>Outline</vt:lpstr>
      <vt:lpstr>Introduction</vt:lpstr>
      <vt:lpstr>Introduction cont’d</vt:lpstr>
      <vt:lpstr>Background</vt:lpstr>
      <vt:lpstr>Design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</vt:lpstr>
      <vt:lpstr>Design cont’d </vt:lpstr>
      <vt:lpstr>Design cont’d</vt:lpstr>
      <vt:lpstr>Design cont’d</vt:lpstr>
      <vt:lpstr>Design Cont’d</vt:lpstr>
      <vt:lpstr>Implementation &amp; Verification</vt:lpstr>
      <vt:lpstr>Results &amp; Analysis</vt:lpstr>
      <vt:lpstr>Results &amp; Analysis cont’d</vt:lpstr>
      <vt:lpstr>Results &amp; Analysis cont’d</vt:lpstr>
      <vt:lpstr>Conclusion</vt:lpstr>
      <vt:lpstr>Conclusion cont’d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Frogger (for the Spartan 3E-500 development board) </dc:title>
  <dc:creator>Emily</dc:creator>
  <cp:lastModifiedBy>jonesed3</cp:lastModifiedBy>
  <cp:revision>184</cp:revision>
  <dcterms:created xsi:type="dcterms:W3CDTF">2012-08-05T04:00:53Z</dcterms:created>
  <dcterms:modified xsi:type="dcterms:W3CDTF">2012-08-11T20:53:31Z</dcterms:modified>
</cp:coreProperties>
</file>